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485" r:id="rId3"/>
    <p:sldId id="484" r:id="rId4"/>
    <p:sldId id="466" r:id="rId5"/>
    <p:sldId id="488" r:id="rId6"/>
    <p:sldId id="474" r:id="rId7"/>
    <p:sldId id="480" r:id="rId8"/>
    <p:sldId id="481" r:id="rId9"/>
    <p:sldId id="482" r:id="rId10"/>
    <p:sldId id="483" r:id="rId11"/>
    <p:sldId id="486" r:id="rId12"/>
    <p:sldId id="487" r:id="rId13"/>
    <p:sldId id="475" r:id="rId14"/>
    <p:sldId id="468" r:id="rId15"/>
    <p:sldId id="465" r:id="rId16"/>
    <p:sldId id="461" r:id="rId17"/>
    <p:sldId id="464" r:id="rId18"/>
    <p:sldId id="463" r:id="rId19"/>
    <p:sldId id="462" r:id="rId20"/>
    <p:sldId id="427" r:id="rId21"/>
    <p:sldId id="430" r:id="rId22"/>
    <p:sldId id="438" r:id="rId23"/>
    <p:sldId id="440" r:id="rId24"/>
    <p:sldId id="441" r:id="rId25"/>
    <p:sldId id="442" r:id="rId26"/>
    <p:sldId id="443" r:id="rId27"/>
    <p:sldId id="444" r:id="rId28"/>
    <p:sldId id="446" r:id="rId29"/>
    <p:sldId id="445" r:id="rId30"/>
    <p:sldId id="447" r:id="rId31"/>
    <p:sldId id="448" r:id="rId32"/>
    <p:sldId id="449" r:id="rId33"/>
    <p:sldId id="450" r:id="rId34"/>
    <p:sldId id="451" r:id="rId35"/>
    <p:sldId id="455" r:id="rId36"/>
    <p:sldId id="452" r:id="rId37"/>
    <p:sldId id="456" r:id="rId38"/>
    <p:sldId id="453" r:id="rId39"/>
    <p:sldId id="457" r:id="rId40"/>
    <p:sldId id="459" r:id="rId41"/>
    <p:sldId id="396" r:id="rId42"/>
    <p:sldId id="479" r:id="rId43"/>
    <p:sldId id="454" r:id="rId44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00"/>
    <a:srgbClr val="3300F0"/>
    <a:srgbClr val="DADED7"/>
    <a:srgbClr val="D7DBD3"/>
    <a:srgbClr val="F5F6F3"/>
    <a:srgbClr val="E4E5DC"/>
    <a:srgbClr val="DFE1D9"/>
    <a:srgbClr val="4F5047"/>
    <a:srgbClr val="EA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5076" autoAdjust="0"/>
  </p:normalViewPr>
  <p:slideViewPr>
    <p:cSldViewPr snapToGrid="0">
      <p:cViewPr varScale="1">
        <p:scale>
          <a:sx n="116" d="100"/>
          <a:sy n="116" d="100"/>
        </p:scale>
        <p:origin x="1266" y="108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0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5A23-F486-4562-8EA7-36DFBE1C2167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B9E6-318C-40BE-A2B8-0A59940F1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9555-4C6C-4900-9A12-F4B23660F8CB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01305-8C7D-43D4-A953-0621B6104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1305-8C7D-43D4-A953-0621B61048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0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2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3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6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81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2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60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30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35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80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51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3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40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21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2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76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55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7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80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17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4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31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99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060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8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6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5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0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1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2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1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3615"/>
            <a:ext cx="9144000" cy="15336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638"/>
            <a:ext cx="2271891" cy="731362"/>
          </a:xfrm>
          <a:prstGeom prst="rect">
            <a:avLst/>
          </a:prstGeom>
        </p:spPr>
      </p:pic>
      <p:sp>
        <p:nvSpPr>
          <p:cNvPr id="12" name="Rectangle 3"/>
          <p:cNvSpPr/>
          <p:nvPr userDrawn="1"/>
        </p:nvSpPr>
        <p:spPr>
          <a:xfrm>
            <a:off x="0" y="1903615"/>
            <a:ext cx="591936" cy="1533698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25193" r="45322" b="26206"/>
          <a:stretch/>
        </p:blipFill>
        <p:spPr>
          <a:xfrm>
            <a:off x="7504717" y="6216996"/>
            <a:ext cx="1577129" cy="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5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09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B595-08E5-41AD-9875-71BB839532AA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6D9E-327F-4B69-A64F-3FA60B60C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1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기초연구실의필요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xmlns="" id="{E6CD18C3-801B-4C5D-9C01-BB5BB346B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8282" y="63649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5E1F-6FEB-4613-B157-88EDDAE47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25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65000">
                <a:srgbClr val="4E4E4E"/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36"/>
            <a:ext cx="8079581" cy="489053"/>
          </a:xfr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2087" y="6267796"/>
            <a:ext cx="871913" cy="526729"/>
          </a:xfrm>
        </p:spPr>
        <p:txBody>
          <a:bodyPr/>
          <a:lstStyle>
            <a:lvl1pPr>
              <a:defRPr sz="2400" b="1">
                <a:ln>
                  <a:noFill/>
                </a:ln>
                <a:solidFill>
                  <a:schemeClr val="tx1">
                    <a:alpha val="20000"/>
                  </a:scheme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3454"/>
            <a:ext cx="9144000" cy="9144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920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711283" y="2868295"/>
            <a:ext cx="4414376" cy="1127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40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5301884" y="3967246"/>
            <a:ext cx="3840000" cy="9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304655" y="4061457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1351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>
            <a:off x="6018414" y="0"/>
            <a:ext cx="3125585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 userDrawn="1"/>
        </p:nvSpPr>
        <p:spPr>
          <a:xfrm>
            <a:off x="-1920000" y="4585158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07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3"/>
          <p:cNvSpPr/>
          <p:nvPr userDrawn="1"/>
        </p:nvSpPr>
        <p:spPr>
          <a:xfrm>
            <a:off x="0" y="0"/>
            <a:ext cx="5324475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 userDrawn="1"/>
        </p:nvSpPr>
        <p:spPr>
          <a:xfrm rot="2700000">
            <a:off x="2910862" y="1013306"/>
            <a:ext cx="4841904" cy="48419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 flipH="1">
            <a:off x="0" y="0"/>
            <a:ext cx="161266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2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50B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 hasCustomPrompt="1"/>
          </p:nvPr>
        </p:nvSpPr>
        <p:spPr>
          <a:xfrm>
            <a:off x="69056" y="145425"/>
            <a:ext cx="8434387" cy="4966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30988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8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4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  <p:sldLayoutId id="214748368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35185" y="1904302"/>
            <a:ext cx="7524925" cy="1513808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LEAF Robotics</a:t>
            </a:r>
            <a:endParaRPr lang="ko-KR" altLang="en-US" sz="4000" baseline="3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228052" y="3578578"/>
            <a:ext cx="4783370" cy="2008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91440" indent="-91440" algn="l" defTabSz="914400" rtl="0" eaLnBrk="1" latinLnBrk="1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64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Jae Hyeong Park</a:t>
            </a: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Combined Course 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School of Mechanical Engineering,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Sungkyunkwan University</a:t>
            </a:r>
            <a:endParaRPr lang="en-US" altLang="ko-KR" sz="3600" spc="-1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209043" y="864536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– Energy saving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30" y="2684804"/>
            <a:ext cx="5748696" cy="39567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175" y="874830"/>
            <a:ext cx="4478000" cy="15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" name="그룹 4095"/>
          <p:cNvGrpSpPr/>
          <p:nvPr/>
        </p:nvGrpSpPr>
        <p:grpSpPr>
          <a:xfrm>
            <a:off x="1951970" y="2911331"/>
            <a:ext cx="5698268" cy="2315930"/>
            <a:chOff x="1663337" y="3544145"/>
            <a:chExt cx="5698268" cy="2315930"/>
          </a:xfrm>
        </p:grpSpPr>
        <p:sp>
          <p:nvSpPr>
            <p:cNvPr id="56" name="직사각형 55"/>
            <p:cNvSpPr/>
            <p:nvPr/>
          </p:nvSpPr>
          <p:spPr>
            <a:xfrm>
              <a:off x="6231230" y="4130678"/>
              <a:ext cx="1130375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SCL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ESP8266 Pinout Reference: Which GPIO pins should you use? | Random Nerd  Tutorial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337" y="3544145"/>
              <a:ext cx="4574281" cy="231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6231230" y="4674122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DHT 22 pin 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231230" y="4309188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SDA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43055" y="5249119"/>
            <a:ext cx="3171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 v1 : no battery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 (cont’d)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06993" y="863556"/>
            <a:ext cx="1631803" cy="1784572"/>
            <a:chOff x="7324363" y="2224318"/>
            <a:chExt cx="1631803" cy="1784572"/>
          </a:xfrm>
        </p:grpSpPr>
        <p:sp>
          <p:nvSpPr>
            <p:cNvPr id="13" name="직사각형 12"/>
            <p:cNvSpPr/>
            <p:nvPr/>
          </p:nvSpPr>
          <p:spPr>
            <a:xfrm>
              <a:off x="7324363" y="222431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7484023" y="3362559"/>
              <a:ext cx="1472143" cy="646331"/>
              <a:chOff x="7415443" y="3362559"/>
              <a:chExt cx="1472143" cy="64633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615909" y="3362559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Eyes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7415443" y="357574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0" descr="Ey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621" y="2351257"/>
              <a:ext cx="1199433" cy="119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Eyes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62" y="895434"/>
            <a:ext cx="5724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02058" y="863556"/>
            <a:ext cx="1737728" cy="1784572"/>
            <a:chOff x="6357895" y="4399328"/>
            <a:chExt cx="1737728" cy="1784572"/>
          </a:xfrm>
        </p:grpSpPr>
        <p:sp>
          <p:nvSpPr>
            <p:cNvPr id="12" name="직사각형 11"/>
            <p:cNvSpPr/>
            <p:nvPr/>
          </p:nvSpPr>
          <p:spPr>
            <a:xfrm>
              <a:off x="6357895" y="439932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448975" y="5537569"/>
              <a:ext cx="1646648" cy="646331"/>
              <a:chOff x="6448975" y="5537569"/>
              <a:chExt cx="1646648" cy="646331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6649441" y="5537569"/>
                <a:ext cx="14461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Farmer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6448975" y="575075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0493" y="4585186"/>
              <a:ext cx="1073996" cy="10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Farmer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Environment 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500" y="1191427"/>
            <a:ext cx="9147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err="1" smtClean="0">
                <a:latin typeface="Söhne"/>
              </a:rPr>
              <a:t>온습도</a:t>
            </a: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환경의 </a:t>
            </a:r>
            <a:r>
              <a:rPr lang="ko-KR" altLang="en-US" b="1" smtClean="0">
                <a:latin typeface="Söhne"/>
              </a:rPr>
              <a:t>온습도를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온도 조절 장치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공간의 </a:t>
            </a:r>
            <a:r>
              <a:rPr lang="ko-KR" altLang="en-US" b="1" smtClean="0">
                <a:latin typeface="Söhne"/>
              </a:rPr>
              <a:t>온도를 조절합니다</a:t>
            </a:r>
            <a:r>
              <a:rPr lang="en-US" altLang="ko-KR" b="1" dirty="0" smtClean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습도 조절 장치 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 smtClean="0">
                <a:latin typeface="Söhne"/>
              </a:rPr>
              <a:t>공간의 습도를 조절합니다</a:t>
            </a:r>
            <a:r>
              <a:rPr lang="en-US" altLang="ko-KR" b="1" smtClean="0">
                <a:latin typeface="Söhne"/>
              </a:rPr>
              <a:t>.</a:t>
            </a:r>
            <a:endParaRPr lang="en-US" altLang="ko-KR" b="1" dirty="0" smtClean="0">
              <a:latin typeface="Söhne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en-US" altLang="ko-KR" b="1" dirty="0" smtClean="0">
                <a:latin typeface="Söhne"/>
              </a:rPr>
              <a:t>CO2 </a:t>
            </a:r>
            <a:r>
              <a:rPr lang="ko-KR" altLang="en-US" b="1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이산화탄소 농도를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조명 시스템</a:t>
            </a:r>
            <a:r>
              <a:rPr lang="en-US" altLang="ko-KR" b="1" dirty="0">
                <a:latin typeface="Söhne"/>
              </a:rPr>
              <a:t>: LED </a:t>
            </a:r>
            <a:r>
              <a:rPr lang="ko-KR" altLang="en-US" b="1">
                <a:latin typeface="Söhne"/>
              </a:rPr>
              <a:t>또는 다른 고성능 빛 소스가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물주기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물의 양과 빈도를 조절합니다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영양제 분배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식물에 필요한 영양제를 자동으로 제공합니다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통제 장치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센서와 다른 기기를 중앙에서 제어할 수 있는 마이크로컨트롤러 또는 </a:t>
            </a:r>
            <a:r>
              <a:rPr lang="en-US" altLang="ko-KR" b="1" dirty="0">
                <a:latin typeface="Söhne"/>
              </a:rPr>
              <a:t>PLC.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환풍기 및 에어 필터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공기 순환과 필터링을 위해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데이터 </a:t>
            </a:r>
            <a:r>
              <a:rPr lang="ko-KR" altLang="en-US" b="1" dirty="0" err="1">
                <a:latin typeface="Söhne"/>
              </a:rPr>
              <a:t>로깅</a:t>
            </a:r>
            <a:r>
              <a:rPr lang="ko-KR" altLang="en-US" b="1" dirty="0">
                <a:latin typeface="Söhne"/>
              </a:rPr>
              <a:t>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모든 환경 데이터를 저장하고 분석할 수 있는 시스템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30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52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795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0196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8278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350" y="753277"/>
            <a:ext cx="9147040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 err="1" smtClean="0">
                <a:latin typeface="Söhne"/>
              </a:rPr>
              <a:t>온</a:t>
            </a:r>
            <a:r>
              <a:rPr lang="ko-KR" altLang="en-US" b="1" dirty="0" err="1">
                <a:latin typeface="Söhne"/>
              </a:rPr>
              <a:t>습</a:t>
            </a:r>
            <a:r>
              <a:rPr lang="ko-KR" altLang="en-US" b="1" dirty="0" err="1" smtClean="0">
                <a:latin typeface="Söhne"/>
              </a:rPr>
              <a:t>도</a:t>
            </a:r>
            <a:r>
              <a:rPr lang="ko-KR" altLang="en-US" b="1" dirty="0" smtClean="0">
                <a:latin typeface="Söhne"/>
              </a:rPr>
              <a:t> 센서</a:t>
            </a:r>
            <a:endParaRPr lang="en-US" altLang="ko-KR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881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Robot</a:t>
            </a:r>
          </a:p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Robot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586" y="979553"/>
            <a:ext cx="8604613" cy="4990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로봇 </a:t>
            </a:r>
            <a:r>
              <a:rPr lang="ko-KR" altLang="en-US" b="1" dirty="0">
                <a:latin typeface="Söhne"/>
              </a:rPr>
              <a:t>팔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식물을 재배하고 수확하는 작업을 담당합니다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카메라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식물의 성장 상태나 수확 가능 여부를 판단합니다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이동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수직 농장 공간 내에서 이동이 필요할 경우 사용합니다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센서 </a:t>
            </a:r>
            <a:r>
              <a:rPr lang="ko-KR" altLang="en-US" b="1" dirty="0" err="1">
                <a:latin typeface="Söhne"/>
              </a:rPr>
              <a:t>스위트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 팔의 정밀한 움직임을 위한 다양한 센서 </a:t>
            </a:r>
            <a:r>
              <a:rPr lang="en-US" altLang="ko-KR" b="1" dirty="0">
                <a:latin typeface="Söhne"/>
              </a:rPr>
              <a:t>(</a:t>
            </a:r>
            <a:r>
              <a:rPr lang="ko-KR" altLang="en-US" b="1">
                <a:latin typeface="Söhne"/>
              </a:rPr>
              <a:t>터치 센서</a:t>
            </a:r>
            <a:r>
              <a:rPr lang="en-US" altLang="ko-KR" b="1" dirty="0">
                <a:latin typeface="Söhne"/>
              </a:rPr>
              <a:t>, </a:t>
            </a:r>
            <a:r>
              <a:rPr lang="ko-KR" altLang="en-US" b="1">
                <a:latin typeface="Söhne"/>
              </a:rPr>
              <a:t>광학 센서 등</a:t>
            </a:r>
            <a:r>
              <a:rPr lang="en-US" altLang="ko-KR" b="1" dirty="0">
                <a:latin typeface="Söhne"/>
              </a:rPr>
              <a:t>).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분류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수확한 식물을 분류하고 포장합니다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배치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씨앗 또는 묘목을 자동으로 심습니다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컨트롤러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로봇의 모든 작동을 제어합니다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소프트웨어 인터페이스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로봇과 환경 제어 시스템을 통합하고 모니터링합니다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8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9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900" y="5172394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96075" y="2765519"/>
            <a:ext cx="2447925" cy="1256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Product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7310297" y="2770938"/>
            <a:ext cx="1833703" cy="1246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Space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" y="702734"/>
            <a:ext cx="5297076" cy="5019408"/>
          </a:xfrm>
          <a:prstGeom prst="rect">
            <a:avLst/>
          </a:prstGeom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8" y="3783012"/>
            <a:ext cx="5347229" cy="30103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7266" y="2302933"/>
            <a:ext cx="131233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508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258" t="3974" r="6102" b="1127"/>
          <a:stretch/>
        </p:blipFill>
        <p:spPr>
          <a:xfrm>
            <a:off x="160865" y="1032934"/>
            <a:ext cx="4038601" cy="4319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389" t="31037" r="63717" b="42649"/>
          <a:stretch/>
        </p:blipFill>
        <p:spPr>
          <a:xfrm>
            <a:off x="4495800" y="1332090"/>
            <a:ext cx="4419600" cy="42559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29198" y="1484490"/>
            <a:ext cx="3268135" cy="1360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773333" y="2670718"/>
            <a:ext cx="23706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Materials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466" y="982133"/>
            <a:ext cx="7601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담액식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물을 너무 많이 씀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박막식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pipe farm (</a:t>
            </a:r>
            <a:r>
              <a:rPr lang="ko-KR" altLang="en-US">
                <a:latin typeface="+mj-ea"/>
                <a:ea typeface="+mj-ea"/>
              </a:rPr>
              <a:t>물을 적게 쓰면서도 성장을 촉진 시킬 수 있는 방법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 err="1">
                <a:latin typeface="+mj-ea"/>
                <a:ea typeface="+mj-ea"/>
              </a:rPr>
              <a:t>분무식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뿌리채소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466" y="2060299"/>
            <a:ext cx="2738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스폰지는 검은색이 좋음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농서남북 사이트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466" y="3616868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j-ea"/>
              </a:rPr>
              <a:t>묵상자</a:t>
            </a:r>
            <a:r>
              <a:rPr lang="ko-KR" altLang="en-US" dirty="0">
                <a:latin typeface="+mj-ea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4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160" y="4309274"/>
            <a:ext cx="71395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smartstore.naver.com/e-punglim/products/6562079636?n_media=27758&amp;n_query=%EC%8A%A4%ED%8E%98%EC%9D%B4%EC%8A%A4%ED%9E%88%ED%84%B0&amp;n_rank=1&amp;n_ad_group=grp-a001-02-000000025762729&amp;n_ad=nad-a001-02-000000187088725&amp;n_campaign_type=2&amp;n_mall_id=ncp_1o88gl_01&amp;n_mall_pid=6562079636&amp;n_ad_group_type=2&amp;NaPm=ct%3Dlc67c2v4%7Cci%3D0B80001eT%2DDxKJn1luWD%7Ctr%3Dpla%7Chk%3D8da6b894f0d379a939ec404136e42792ee7a7399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74" t="9470" r="4934" b="4833"/>
          <a:stretch/>
        </p:blipFill>
        <p:spPr>
          <a:xfrm>
            <a:off x="137160" y="838199"/>
            <a:ext cx="5730240" cy="33147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22745" y="8381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히터기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6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10611" y="89746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단열재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611" y="1357566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하이홈테크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5T (</a:t>
            </a:r>
            <a:r>
              <a:rPr lang="ko-KR" altLang="en-US" smtClean="0">
                <a:latin typeface="+mj-ea"/>
                <a:ea typeface="+mj-ea"/>
              </a:rPr>
              <a:t>테이프 있는 것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4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468533" y="2670718"/>
            <a:ext cx="26754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Knowledge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 조건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926" t="48125" r="30926"/>
          <a:stretch/>
        </p:blipFill>
        <p:spPr>
          <a:xfrm>
            <a:off x="355600" y="1018899"/>
            <a:ext cx="4264918" cy="2467300"/>
          </a:xfrm>
          <a:prstGeom prst="rect">
            <a:avLst/>
          </a:prstGeom>
        </p:spPr>
      </p:pic>
      <p:pic>
        <p:nvPicPr>
          <p:cNvPr id="1026" name="Picture 2" descr="필기노트: 종자학] 종자의 분류와 구성 : 네이버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3375" r="3048" b="15715"/>
          <a:stretch/>
        </p:blipFill>
        <p:spPr bwMode="auto">
          <a:xfrm>
            <a:off x="744990" y="3897540"/>
            <a:ext cx="3581478" cy="23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3745" y="1018899"/>
            <a:ext cx="223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씨눈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smtClean="0">
                <a:latin typeface="+mj-ea"/>
                <a:ea typeface="+mj-ea"/>
              </a:rPr>
              <a:t>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smtClean="0">
                <a:latin typeface="+mj-ea"/>
                <a:ea typeface="+mj-ea"/>
              </a:rPr>
              <a:t>잎 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smtClean="0">
                <a:latin typeface="+mj-ea"/>
                <a:ea typeface="+mj-ea"/>
              </a:rPr>
              <a:t>줄기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생장점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뿌리가 되는 조직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3745" y="2669899"/>
            <a:ext cx="364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종자에 물 흡수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씨껍질의 효소 활성화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씨젖의 영양분 분해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영양분 씨눈에 공급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</a:t>
            </a:r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45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종자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78" y="798765"/>
            <a:ext cx="385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내적 조건</a:t>
            </a:r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순수 혈통 순도가 </a:t>
            </a:r>
            <a:r>
              <a:rPr lang="ko-KR" altLang="en-US" dirty="0" err="1" smtClean="0">
                <a:latin typeface="+mj-ea"/>
                <a:ea typeface="+mj-ea"/>
              </a:rPr>
              <a:t>높아야함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크고 무겁고 냄새가 </a:t>
            </a:r>
            <a:r>
              <a:rPr lang="ko-KR" altLang="en-US" dirty="0" err="1" smtClean="0">
                <a:latin typeface="+mj-ea"/>
                <a:ea typeface="+mj-ea"/>
              </a:rPr>
              <a:t>신선해야함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77" y="1970562"/>
            <a:ext cx="7603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외</a:t>
            </a:r>
            <a:r>
              <a:rPr lang="ko-KR" altLang="en-US" b="1" dirty="0" smtClean="0">
                <a:latin typeface="+mj-ea"/>
                <a:ea typeface="+mj-ea"/>
              </a:rPr>
              <a:t>적 조건 </a:t>
            </a:r>
            <a:r>
              <a:rPr lang="en-US" altLang="ko-KR" b="1" dirty="0" smtClean="0">
                <a:latin typeface="+mj-ea"/>
                <a:ea typeface="+mj-ea"/>
              </a:rPr>
              <a:t>(</a:t>
            </a:r>
            <a:r>
              <a:rPr lang="ko-KR" altLang="en-US" b="1" smtClean="0">
                <a:latin typeface="+mj-ea"/>
                <a:ea typeface="+mj-ea"/>
              </a:rPr>
              <a:t>발아기 환경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수분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산소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호기 호흡의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온도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최적온도 </a:t>
            </a:r>
            <a:r>
              <a:rPr lang="en-US" altLang="ko-KR" dirty="0" smtClean="0">
                <a:latin typeface="+mj-ea"/>
                <a:ea typeface="+mj-ea"/>
              </a:rPr>
              <a:t>20-30</a:t>
            </a:r>
            <a:r>
              <a:rPr lang="ko-KR" altLang="en-US" smtClean="0">
                <a:latin typeface="+mj-ea"/>
                <a:ea typeface="+mj-ea"/>
              </a:rPr>
              <a:t>도 </a:t>
            </a:r>
            <a:r>
              <a:rPr lang="en-US" altLang="ko-KR" dirty="0" smtClean="0">
                <a:latin typeface="+mj-ea"/>
                <a:ea typeface="+mj-ea"/>
              </a:rPr>
              <a:t>(25</a:t>
            </a:r>
            <a:r>
              <a:rPr lang="ko-KR" altLang="en-US" smtClean="0">
                <a:latin typeface="+mj-ea"/>
                <a:ea typeface="+mj-ea"/>
              </a:rPr>
              <a:t>도</a:t>
            </a:r>
            <a:r>
              <a:rPr lang="en-US" altLang="ko-KR" dirty="0" smtClean="0">
                <a:latin typeface="+mj-ea"/>
                <a:ea typeface="+mj-ea"/>
              </a:rPr>
              <a:t>) // </a:t>
            </a:r>
            <a:r>
              <a:rPr lang="ko-KR" altLang="en-US" smtClean="0">
                <a:latin typeface="+mj-ea"/>
                <a:ea typeface="+mj-ea"/>
              </a:rPr>
              <a:t>종자에 따라 다름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  빛 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종자에 따라 다름  </a:t>
            </a:r>
            <a:r>
              <a:rPr lang="en-US" altLang="ko-KR" dirty="0" smtClean="0">
                <a:latin typeface="+mj-ea"/>
                <a:ea typeface="+mj-ea"/>
              </a:rPr>
              <a:t>// </a:t>
            </a:r>
            <a:r>
              <a:rPr lang="ko-KR" altLang="en-US" smtClean="0">
                <a:latin typeface="+mj-ea"/>
                <a:ea typeface="+mj-ea"/>
              </a:rPr>
              <a:t>필요한 애들도 있고 아닌 애들도 있음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028" name="Picture 4" descr="https://search.pstatic.net/common/?src=http%3A%2F%2Fshop1.phinf.naver.net%2F20221206_39%2F1670313584998nLMxI_JPEG%2F71449483699201411_64842772.jpeg&amp;type=sc960_8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21001" r="10604" b="16621"/>
          <a:stretch/>
        </p:blipFill>
        <p:spPr bwMode="auto">
          <a:xfrm>
            <a:off x="5266267" y="4123266"/>
            <a:ext cx="2887134" cy="16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54000" y="3709449"/>
            <a:ext cx="3259666" cy="2475971"/>
            <a:chOff x="254000" y="3709449"/>
            <a:chExt cx="3259666" cy="24759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4979"/>
            <a:stretch/>
          </p:blipFill>
          <p:spPr>
            <a:xfrm>
              <a:off x="333375" y="3709449"/>
              <a:ext cx="2999846" cy="234262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635919" y="4438650"/>
              <a:ext cx="338137" cy="190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4000" y="5505450"/>
              <a:ext cx="139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98799" y="5505450"/>
              <a:ext cx="414867" cy="679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Hierarchy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646407" y="821986"/>
            <a:ext cx="5833570" cy="1225132"/>
            <a:chOff x="1646407" y="904366"/>
            <a:chExt cx="5833570" cy="1225132"/>
          </a:xfrm>
        </p:grpSpPr>
        <p:sp>
          <p:nvSpPr>
            <p:cNvPr id="11" name="직사각형 10"/>
            <p:cNvSpPr/>
            <p:nvPr/>
          </p:nvSpPr>
          <p:spPr>
            <a:xfrm>
              <a:off x="2774727" y="1019644"/>
              <a:ext cx="439216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 smtClean="0">
                  <a:latin typeface="+mj-lt"/>
                  <a:cs typeface="Arial" panose="020B0604020202020204" pitchFamily="34" charset="0"/>
                </a:rPr>
                <a:t>LEAF</a:t>
              </a:r>
              <a:r>
                <a:rPr lang="en-US" altLang="ko-KR" sz="2800" dirty="0" smtClean="0">
                  <a:latin typeface="+mj-lt"/>
                  <a:cs typeface="Arial" panose="020B0604020202020204" pitchFamily="34" charset="0"/>
                </a:rPr>
                <a:t>  </a:t>
              </a:r>
              <a:r>
                <a:rPr lang="en-US" altLang="ko-KR" sz="6000" b="1" dirty="0">
                  <a:latin typeface="+mj-lt"/>
                  <a:cs typeface="Arial" panose="020B0604020202020204" pitchFamily="34" charset="0"/>
                </a:rPr>
                <a:t>Robotics</a:t>
              </a:r>
              <a:endParaRPr lang="ko-KR" altLang="en-US" sz="6000" b="1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17616">
              <a:off x="1646407" y="925453"/>
              <a:ext cx="1204045" cy="12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7431" y="904366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3694966" y="2113876"/>
            <a:ext cx="1617992" cy="1784572"/>
            <a:chOff x="3705092" y="2113876"/>
            <a:chExt cx="1617992" cy="1784572"/>
          </a:xfrm>
        </p:grpSpPr>
        <p:sp>
          <p:nvSpPr>
            <p:cNvPr id="8" name="직사각형 7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712798" y="4518705"/>
            <a:ext cx="1617992" cy="1789474"/>
            <a:chOff x="2512019" y="3048855"/>
            <a:chExt cx="1617992" cy="1789474"/>
          </a:xfrm>
        </p:grpSpPr>
        <p:sp>
          <p:nvSpPr>
            <p:cNvPr id="21" name="직사각형 20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2679369" y="4521156"/>
            <a:ext cx="1685143" cy="1784572"/>
            <a:chOff x="5217119" y="2225735"/>
            <a:chExt cx="1685143" cy="1784572"/>
          </a:xfrm>
        </p:grpSpPr>
        <p:sp>
          <p:nvSpPr>
            <p:cNvPr id="27" name="직사각형 26"/>
            <p:cNvSpPr/>
            <p:nvPr/>
          </p:nvSpPr>
          <p:spPr>
            <a:xfrm>
              <a:off x="5217119" y="2225735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430119" y="3363976"/>
              <a:ext cx="1472143" cy="646331"/>
              <a:chOff x="5308199" y="3363976"/>
              <a:chExt cx="1472143" cy="646331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508665" y="3363976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Feel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5308199" y="3577162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8" descr="Water Temperature Indicator Silhouette and Line Icon Set. Mercury  Thermometer and Water Drop Black Pictogram. Temperature and Humidity Level  Sign Collection. Isolated Vector Illustration. 23211604 Vector Art at  Vecteezy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4" t="22026" r="10580" b="22930"/>
            <a:stretch/>
          </p:blipFill>
          <p:spPr bwMode="auto">
            <a:xfrm>
              <a:off x="5485329" y="2384398"/>
              <a:ext cx="1020565" cy="111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693474" y="4521156"/>
            <a:ext cx="1886012" cy="1784572"/>
            <a:chOff x="6693474" y="4521156"/>
            <a:chExt cx="1886012" cy="1784572"/>
          </a:xfrm>
        </p:grpSpPr>
        <p:sp>
          <p:nvSpPr>
            <p:cNvPr id="37" name="직사각형 36"/>
            <p:cNvSpPr/>
            <p:nvPr/>
          </p:nvSpPr>
          <p:spPr>
            <a:xfrm>
              <a:off x="6693474" y="452115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932838" y="5659397"/>
              <a:ext cx="1646648" cy="646331"/>
              <a:chOff x="6448975" y="5537569"/>
              <a:chExt cx="1646648" cy="64633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649441" y="5537569"/>
                <a:ext cx="14461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bot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6448975" y="575075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46072" y="4707014"/>
              <a:ext cx="1073996" cy="10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4713091" y="4521156"/>
            <a:ext cx="1631803" cy="1784572"/>
            <a:chOff x="7324363" y="2224318"/>
            <a:chExt cx="1631803" cy="1784572"/>
          </a:xfrm>
        </p:grpSpPr>
        <p:sp>
          <p:nvSpPr>
            <p:cNvPr id="32" name="직사각형 31"/>
            <p:cNvSpPr/>
            <p:nvPr/>
          </p:nvSpPr>
          <p:spPr>
            <a:xfrm>
              <a:off x="7324363" y="222431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484023" y="3362559"/>
              <a:ext cx="1472143" cy="646331"/>
              <a:chOff x="7415443" y="3362559"/>
              <a:chExt cx="1472143" cy="646331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7615909" y="3362559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Eyes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7415443" y="357574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Ey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621" y="2351257"/>
              <a:ext cx="1199433" cy="119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직사각형 50"/>
          <p:cNvSpPr/>
          <p:nvPr/>
        </p:nvSpPr>
        <p:spPr>
          <a:xfrm>
            <a:off x="516425" y="4275439"/>
            <a:ext cx="7976786" cy="22077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>
            <a:stCxn id="5" idx="2"/>
            <a:endCxn id="51" idx="0"/>
          </p:cNvCxnSpPr>
          <p:nvPr/>
        </p:nvCxnSpPr>
        <p:spPr>
          <a:xfrm>
            <a:off x="4503962" y="3804563"/>
            <a:ext cx="856" cy="47087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직선 연결선 54"/>
          <p:cNvCxnSpPr>
            <a:stCxn id="5" idx="3"/>
            <a:endCxn id="43" idx="1"/>
          </p:cNvCxnSpPr>
          <p:nvPr/>
        </p:nvCxnSpPr>
        <p:spPr>
          <a:xfrm>
            <a:off x="5312958" y="2959220"/>
            <a:ext cx="82231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" name="그룹 3"/>
          <p:cNvGrpSpPr/>
          <p:nvPr/>
        </p:nvGrpSpPr>
        <p:grpSpPr>
          <a:xfrm>
            <a:off x="6135268" y="2113876"/>
            <a:ext cx="1617992" cy="1784572"/>
            <a:chOff x="6135268" y="2113876"/>
            <a:chExt cx="1617992" cy="1784572"/>
          </a:xfrm>
        </p:grpSpPr>
        <p:sp>
          <p:nvSpPr>
            <p:cNvPr id="42" name="직사각형 41"/>
            <p:cNvSpPr/>
            <p:nvPr/>
          </p:nvSpPr>
          <p:spPr>
            <a:xfrm>
              <a:off x="6451528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Handy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135268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6242824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Smartphone in hand vector icon, mobile phone concept isolated • wall  stickers illustration, cyberspace, business | myloview.com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3" t="3572" r="21190" b="3428"/>
            <a:stretch/>
          </p:blipFill>
          <p:spPr bwMode="auto">
            <a:xfrm>
              <a:off x="6581858" y="2208016"/>
              <a:ext cx="755372" cy="120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7314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제작 과정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4" y="1130299"/>
            <a:ext cx="2953678" cy="41063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90" y="1130299"/>
            <a:ext cx="404895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구성품목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DHT22 </a:t>
            </a:r>
            <a:r>
              <a:rPr lang="ko-KR" altLang="en-US" smtClean="0">
                <a:latin typeface="+mj-ea"/>
                <a:ea typeface="+mj-ea"/>
              </a:rPr>
              <a:t>온습도 센서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" y="1416086"/>
            <a:ext cx="2562225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02" y="29448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MQ-135 </a:t>
            </a:r>
            <a:r>
              <a:rPr lang="ko-KR" altLang="en-US">
                <a:latin typeface="+mj-ea"/>
              </a:rPr>
              <a:t>공기질 측정 </a:t>
            </a:r>
            <a:r>
              <a:rPr lang="ko-KR" altLang="en-US" smtClean="0">
                <a:latin typeface="+mj-ea"/>
              </a:rPr>
              <a:t>센서</a:t>
            </a:r>
            <a:endParaRPr lang="en-US" altLang="ko-KR" dirty="0"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202" y="45930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20x4 LCD</a:t>
            </a:r>
          </a:p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-&gt; </a:t>
            </a:r>
            <a:r>
              <a:rPr lang="ko-KR" altLang="en-US">
                <a:latin typeface="+mj-ea"/>
              </a:rPr>
              <a:t>호환제품</a:t>
            </a:r>
            <a:endParaRPr lang="en-US" altLang="ko-KR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981645"/>
            <a:ext cx="4965007" cy="53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pH </a:t>
            </a:r>
            <a:r>
              <a:rPr lang="ko-KR" altLang="en-US" smtClean="0">
                <a:latin typeface="+mj-ea"/>
                <a:ea typeface="+mj-ea"/>
              </a:rPr>
              <a:t>측정기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202" y="195319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정량 펌프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202" y="2924745"/>
            <a:ext cx="38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릴레이보단 </a:t>
            </a:r>
            <a:r>
              <a:rPr lang="en-US" altLang="ko-KR" dirty="0" smtClean="0">
                <a:latin typeface="+mj-ea"/>
                <a:ea typeface="+mj-ea"/>
              </a:rPr>
              <a:t>SSR -&gt; </a:t>
            </a:r>
            <a:r>
              <a:rPr lang="ko-KR" altLang="en-US" smtClean="0">
                <a:latin typeface="+mj-ea"/>
                <a:ea typeface="+mj-ea"/>
              </a:rPr>
              <a:t>소리 때문에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err="1" smtClean="0">
                <a:latin typeface="+mj-ea"/>
                <a:ea typeface="+mj-ea"/>
              </a:rPr>
              <a:t>아두이노용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+mj-ea"/>
                <a:ea typeface="+mj-ea"/>
              </a:rPr>
              <a:t>ssr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725" y="5591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http://itempage3.auction.co.kr/DetailView.aspx?itemno=B812734324</a:t>
            </a:r>
          </a:p>
        </p:txBody>
      </p:sp>
    </p:spTree>
    <p:extLst>
      <p:ext uri="{BB962C8B-B14F-4D97-AF65-F5344CB8AC3E}">
        <p14:creationId xmlns:p14="http://schemas.microsoft.com/office/powerpoint/2010/main" val="75246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848475" y="2670718"/>
            <a:ext cx="22955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Structure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48451" y="2670718"/>
            <a:ext cx="249555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Hardware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96075" y="2670718"/>
            <a:ext cx="24479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Software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Server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9550" y="861716"/>
            <a:ext cx="1617992" cy="1784572"/>
            <a:chOff x="3705092" y="2113876"/>
            <a:chExt cx="1617992" cy="1784572"/>
          </a:xfrm>
        </p:grpSpPr>
        <p:sp>
          <p:nvSpPr>
            <p:cNvPr id="11" name="직사각형 10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36" y="1011034"/>
            <a:ext cx="2312344" cy="1919287"/>
          </a:xfrm>
          <a:prstGeom prst="rect">
            <a:avLst/>
          </a:prstGeom>
        </p:spPr>
      </p:pic>
      <p:pic>
        <p:nvPicPr>
          <p:cNvPr id="3078" name="Picture 6" descr="Raspberry Pi Documentation - Raspberry Pi hardwa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4" y="691604"/>
            <a:ext cx="4449827" cy="255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 Pi 3 Model B Technical Specifications - element14 Commun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36" y="3387680"/>
            <a:ext cx="5264936" cy="3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b="77284"/>
          <a:stretch/>
        </p:blipFill>
        <p:spPr>
          <a:xfrm>
            <a:off x="0" y="-1572951"/>
            <a:ext cx="6498897" cy="1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1555719"/>
            <a:ext cx="5861580" cy="5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8193" y="2828836"/>
            <a:ext cx="3927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Thank you</a:t>
            </a:r>
            <a:endParaRPr lang="ko-KR" altLang="en-US" sz="7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LEAF Robotics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46407" y="904366"/>
            <a:ext cx="5833570" cy="1225132"/>
            <a:chOff x="1646407" y="904366"/>
            <a:chExt cx="5833570" cy="1225132"/>
          </a:xfrm>
        </p:grpSpPr>
        <p:sp>
          <p:nvSpPr>
            <p:cNvPr id="9" name="직사각형 8"/>
            <p:cNvSpPr/>
            <p:nvPr/>
          </p:nvSpPr>
          <p:spPr>
            <a:xfrm>
              <a:off x="2774727" y="1019644"/>
              <a:ext cx="439216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 smtClean="0">
                  <a:latin typeface="+mj-lt"/>
                  <a:cs typeface="Arial" panose="020B0604020202020204" pitchFamily="34" charset="0"/>
                </a:rPr>
                <a:t>LEAF</a:t>
              </a:r>
              <a:r>
                <a:rPr lang="en-US" altLang="ko-KR" sz="2800" dirty="0" smtClean="0">
                  <a:latin typeface="+mj-lt"/>
                  <a:cs typeface="Arial" panose="020B0604020202020204" pitchFamily="34" charset="0"/>
                </a:rPr>
                <a:t>  </a:t>
              </a:r>
              <a:r>
                <a:rPr lang="en-US" altLang="ko-KR" sz="6000" b="1" dirty="0">
                  <a:latin typeface="+mj-lt"/>
                  <a:cs typeface="Arial" panose="020B0604020202020204" pitchFamily="34" charset="0"/>
                </a:rPr>
                <a:t>Robotics</a:t>
              </a:r>
              <a:endParaRPr lang="ko-KR" altLang="en-US" sz="6000" b="1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7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17616">
              <a:off x="1646407" y="925453"/>
              <a:ext cx="1204045" cy="12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7431" y="904366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493" t="27028" r="10457" b="19123"/>
          <a:stretch/>
        </p:blipFill>
        <p:spPr>
          <a:xfrm>
            <a:off x="505728" y="4425601"/>
            <a:ext cx="4828272" cy="22335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5305" y="3706096"/>
            <a:ext cx="142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latin typeface="Söhne"/>
              </a:rPr>
              <a:t>경영철학</a:t>
            </a:r>
            <a:endParaRPr lang="en-US" altLang="ko-KR" b="1" dirty="0">
              <a:latin typeface="Söhne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1949" y="2102468"/>
            <a:ext cx="7856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ko-KR" sz="2800" dirty="0" smtClean="0">
                <a:latin typeface="+mj-lt"/>
                <a:cs typeface="Arial" panose="020B0604020202020204" pitchFamily="34" charset="0"/>
              </a:rPr>
              <a:t>ight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E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nvironment,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A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ir, </a:t>
            </a:r>
            <a:r>
              <a:rPr lang="en-US" altLang="ko-KR" sz="6000" b="1" dirty="0" smtClean="0">
                <a:latin typeface="+mj-lt"/>
                <a:cs typeface="Arial" panose="020B0604020202020204" pitchFamily="34" charset="0"/>
              </a:rPr>
              <a:t>F</a:t>
            </a:r>
            <a:r>
              <a:rPr lang="en-US" altLang="ko-KR" sz="2800" dirty="0" smtClean="0">
                <a:latin typeface="+mj-lt"/>
                <a:cs typeface="Arial" panose="020B0604020202020204" pitchFamily="34" charset="0"/>
              </a:rPr>
              <a:t>ood 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Robotics</a:t>
            </a:r>
            <a:endParaRPr lang="ko-KR" altLang="en-US" sz="6000" b="1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64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 rot="10800000">
            <a:off x="4480765" y="2089228"/>
            <a:ext cx="325657" cy="288251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407833" y="1596150"/>
            <a:ext cx="469900" cy="415926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산업용 로봇 아이콘 - ico,png,icns,무료 아이콘 다운로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82" y="1490423"/>
            <a:ext cx="945092" cy="94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44309" y="1027826"/>
            <a:ext cx="384829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115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11500">
              <a:solidFill>
                <a:sysClr val="windowText" lastClr="0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rot="18621455">
            <a:off x="4731590" y="1573926"/>
            <a:ext cx="325657" cy="288251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105056" y="4700231"/>
            <a:ext cx="3593782" cy="1862048"/>
            <a:chOff x="4105056" y="4700231"/>
            <a:chExt cx="3593782" cy="1862048"/>
          </a:xfrm>
        </p:grpSpPr>
        <p:sp>
          <p:nvSpPr>
            <p:cNvPr id="13" name="자유형 12"/>
            <p:cNvSpPr/>
            <p:nvPr/>
          </p:nvSpPr>
          <p:spPr>
            <a:xfrm rot="9464212">
              <a:off x="4105056" y="5476876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rot="10800000">
              <a:off x="5473481" y="5761633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400549" y="5268555"/>
              <a:ext cx="469900" cy="415926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6292" y="4952743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137025" y="4700231"/>
              <a:ext cx="3245568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Calibri" panose="020F0502020204030204" pitchFamily="34" charset="0"/>
                  <a:ea typeface="Noto Sans Korean Light" pitchFamily="34" charset="-127"/>
                  <a:cs typeface="Calibri" panose="020F0502020204030204" pitchFamily="34" charset="0"/>
                </a:rPr>
                <a:t>Plant</a:t>
              </a:r>
              <a:endParaRPr lang="ko-KR" altLang="en-US" sz="115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8621455">
              <a:off x="5724306" y="5246331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882260" y="2774816"/>
            <a:ext cx="3593782" cy="1862048"/>
            <a:chOff x="4105056" y="4700231"/>
            <a:chExt cx="3593782" cy="1862048"/>
          </a:xfrm>
        </p:grpSpPr>
        <p:sp>
          <p:nvSpPr>
            <p:cNvPr id="22" name="자유형 21"/>
            <p:cNvSpPr/>
            <p:nvPr/>
          </p:nvSpPr>
          <p:spPr>
            <a:xfrm rot="9464212">
              <a:off x="4105056" y="5476876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5473481" y="5761633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400549" y="5268555"/>
              <a:ext cx="469900" cy="415926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6292" y="4952743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4137025" y="4700231"/>
              <a:ext cx="3245568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Calibri" panose="020F0502020204030204" pitchFamily="34" charset="0"/>
                  <a:ea typeface="Noto Sans Korean Light" pitchFamily="34" charset="-127"/>
                  <a:cs typeface="Calibri" panose="020F0502020204030204" pitchFamily="34" charset="0"/>
                </a:rPr>
                <a:t>Plant</a:t>
              </a:r>
              <a:endParaRPr lang="ko-KR" altLang="en-US" sz="115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8621455">
              <a:off x="5724306" y="5246331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6543" t="27160" r="4074" b="28024"/>
          <a:stretch/>
        </p:blipFill>
        <p:spPr>
          <a:xfrm>
            <a:off x="326124" y="4941290"/>
            <a:ext cx="2658952" cy="1333149"/>
          </a:xfrm>
          <a:prstGeom prst="rect">
            <a:avLst/>
          </a:prstGeom>
        </p:spPr>
      </p:pic>
      <p:pic>
        <p:nvPicPr>
          <p:cNvPr id="35" name="Picture 2" descr="이노그린팜 - INNOGREENFAR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4180" y="1396865"/>
            <a:ext cx="45720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Server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9550" y="861716"/>
            <a:ext cx="1617992" cy="1784572"/>
            <a:chOff x="3705092" y="2113876"/>
            <a:chExt cx="1617992" cy="1784572"/>
          </a:xfrm>
        </p:grpSpPr>
        <p:sp>
          <p:nvSpPr>
            <p:cNvPr id="11" name="직사각형 10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b="77284"/>
          <a:stretch/>
        </p:blipFill>
        <p:spPr>
          <a:xfrm>
            <a:off x="0" y="-1572951"/>
            <a:ext cx="6498897" cy="1557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46443" y="742192"/>
            <a:ext cx="493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MQTT (</a:t>
            </a:r>
            <a:r>
              <a:rPr lang="en-US" altLang="ko-KR" sz="1400" b="1" dirty="0">
                <a:latin typeface="+mj-lt"/>
                <a:cs typeface="Arial" panose="020B0604020202020204" pitchFamily="34" charset="0"/>
              </a:rPr>
              <a:t>Message Queuing Telemetry Transport)</a:t>
            </a:r>
          </a:p>
        </p:txBody>
      </p:sp>
    </p:spTree>
    <p:extLst>
      <p:ext uri="{BB962C8B-B14F-4D97-AF65-F5344CB8AC3E}">
        <p14:creationId xmlns:p14="http://schemas.microsoft.com/office/powerpoint/2010/main" val="302621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32" name="직사각형 31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4281" y="4906096"/>
            <a:ext cx="1617992" cy="1722477"/>
            <a:chOff x="386702" y="5095877"/>
            <a:chExt cx="1617992" cy="1722477"/>
          </a:xfrm>
        </p:grpSpPr>
        <p:sp>
          <p:nvSpPr>
            <p:cNvPr id="50" name="직사각형 49"/>
            <p:cNvSpPr/>
            <p:nvPr/>
          </p:nvSpPr>
          <p:spPr>
            <a:xfrm>
              <a:off x="724540" y="6295134"/>
              <a:ext cx="9423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err="1" smtClean="0">
                  <a:latin typeface="+mj-lt"/>
                  <a:cs typeface="Arial" panose="020B0604020202020204" pitchFamily="34" charset="0"/>
                </a:rPr>
                <a:t>양액</a:t>
              </a: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 순환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86702" y="509587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 descr="펌프 - 무료 농업 및 원예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65" y="5282295"/>
              <a:ext cx="1079267" cy="107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4648934" y="2864437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411172" y="40636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+mj-lt"/>
                <a:cs typeface="Arial" panose="020B0604020202020204" pitchFamily="34" charset="0"/>
              </a:rPr>
              <a:t>자동영양공급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5240" y="2864437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pH 관리 - 내맘대로 가드닝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7"/>
          <a:stretch/>
        </p:blipFill>
        <p:spPr bwMode="auto">
          <a:xfrm>
            <a:off x="428452" y="3093442"/>
            <a:ext cx="1215004" cy="10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648934" y="4885610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046444" y="2830335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026554" y="48730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순환모터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29423" y="5370537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26554" y="33284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26554" y="383918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465010" y="285968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5010" y="3186560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Bh1750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4281" y="858330"/>
            <a:ext cx="1617992" cy="1722477"/>
            <a:chOff x="235240" y="2864437"/>
            <a:chExt cx="1617992" cy="1722477"/>
          </a:xfrm>
        </p:grpSpPr>
        <p:sp>
          <p:nvSpPr>
            <p:cNvPr id="42" name="직사각형 41"/>
            <p:cNvSpPr/>
            <p:nvPr/>
          </p:nvSpPr>
          <p:spPr>
            <a:xfrm>
              <a:off x="411172" y="4063694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+mj-lt"/>
                  <a:cs typeface="Arial" panose="020B0604020202020204" pitchFamily="34" charset="0"/>
                </a:rPr>
                <a:t>자동영양공급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35240" y="286443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 descr="pH 관리 - 내맘대로 가드닝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428452" y="3093442"/>
              <a:ext cx="1215004" cy="103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Nutrient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317" y="3083830"/>
            <a:ext cx="4615427" cy="1371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5375" y="87704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5485" y="137520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15485" y="188589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0103" y="318470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0213" y="368286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0213" y="4193558"/>
            <a:ext cx="1266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2273" y="4455168"/>
            <a:ext cx="80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910840" y="3184709"/>
            <a:ext cx="2476500" cy="22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모두 구매 요망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Circulation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2" y="5111983"/>
            <a:ext cx="4669936" cy="14265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995259" y="791386"/>
            <a:ext cx="3153483" cy="1800245"/>
            <a:chOff x="204894" y="791386"/>
            <a:chExt cx="3153483" cy="1800245"/>
          </a:xfrm>
        </p:grpSpPr>
        <p:grpSp>
          <p:nvGrpSpPr>
            <p:cNvPr id="9" name="그룹 8"/>
            <p:cNvGrpSpPr/>
            <p:nvPr/>
          </p:nvGrpSpPr>
          <p:grpSpPr>
            <a:xfrm>
              <a:off x="204894" y="869154"/>
              <a:ext cx="1617992" cy="1722477"/>
              <a:chOff x="386702" y="5095877"/>
              <a:chExt cx="1617992" cy="1722477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724540" y="6295134"/>
                <a:ext cx="9423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400" b="1" dirty="0" err="1" smtClean="0">
                    <a:latin typeface="+mj-lt"/>
                    <a:cs typeface="Arial" panose="020B0604020202020204" pitchFamily="34" charset="0"/>
                  </a:rPr>
                  <a:t>양액</a:t>
                </a:r>
                <a:r>
                  <a:rPr lang="ko-KR" altLang="en-US" sz="1400" b="1" dirty="0" smtClean="0">
                    <a:latin typeface="+mj-lt"/>
                    <a:cs typeface="Arial" panose="020B0604020202020204" pitchFamily="34" charset="0"/>
                  </a:rPr>
                  <a:t> 순환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86702" y="5095877"/>
                <a:ext cx="1617992" cy="16906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22" name="Picture 2" descr="펌프 - 무료 농업 및 원예개 아이콘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65" y="5282295"/>
                <a:ext cx="1079267" cy="1079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092249" y="791386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smtClean="0">
                  <a:latin typeface="+mj-lt"/>
                  <a:cs typeface="Arial" panose="020B0604020202020204" pitchFamily="34" charset="0"/>
                </a:rPr>
                <a:t>순환모터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92249" y="1545191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수위센서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92249" y="1168289"/>
              <a:ext cx="1266128" cy="462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smtClean="0">
                  <a:latin typeface="+mj-lt"/>
                  <a:cs typeface="Arial" panose="020B0604020202020204" pitchFamily="34" charset="0"/>
                </a:rPr>
                <a:t>SSR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21" name="직사각형 20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>
            <a:stCxn id="22" idx="3"/>
            <a:endCxn id="51" idx="1"/>
          </p:cNvCxnSpPr>
          <p:nvPr/>
        </p:nvCxnSpPr>
        <p:spPr>
          <a:xfrm>
            <a:off x="1828158" y="1708577"/>
            <a:ext cx="1167101" cy="5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6670" y="3434008"/>
            <a:ext cx="51235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순환모터는 외부전원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SSR</a:t>
            </a:r>
            <a:r>
              <a:rPr lang="ko-KR" altLang="en-US" sz="1400" b="1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: 1CH – Low level trigger 5V – on/off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가능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PWM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에는 부적합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 센서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– A0</a:t>
            </a:r>
          </a:p>
        </p:txBody>
      </p:sp>
    </p:spTree>
    <p:extLst>
      <p:ext uri="{BB962C8B-B14F-4D97-AF65-F5344CB8AC3E}">
        <p14:creationId xmlns:p14="http://schemas.microsoft.com/office/powerpoint/2010/main" val="14874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211708" y="856346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LED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79" y="1342338"/>
            <a:ext cx="5212619" cy="14265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51150" y="82224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7033" y="3257172"/>
            <a:ext cx="2616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식물등 구매완료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7033" y="3935521"/>
            <a:ext cx="2616771" cy="46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MOSFET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구매 필 전력 맞춰서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12" y="3645886"/>
            <a:ext cx="2495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사용자 지정 1">
      <a:majorFont>
        <a:latin typeface="Calibri Ligh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</Template>
  <TotalTime>61061</TotalTime>
  <Words>631</Words>
  <Application>Microsoft Office PowerPoint</Application>
  <PresentationFormat>화면 슬라이드 쇼(4:3)</PresentationFormat>
  <Paragraphs>232</Paragraphs>
  <Slides>43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Korean Light</vt:lpstr>
      <vt:lpstr>Söhne</vt:lpstr>
      <vt:lpstr>맑은 고딕</vt:lpstr>
      <vt:lpstr>Arial</vt:lpstr>
      <vt:lpstr>Calibri</vt:lpstr>
      <vt:lpstr>Calibri Light</vt:lpstr>
      <vt:lpstr>메트로폴리탄</vt:lpstr>
      <vt:lpstr>LEAF Robotics</vt:lpstr>
      <vt:lpstr>PowerPoint 프레젠테이션</vt:lpstr>
      <vt:lpstr>LEAF Hierarchy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LEAF Robotics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Youngeun Kim</dc:creator>
  <cp:lastModifiedBy>JaeHyeong</cp:lastModifiedBy>
  <cp:revision>1069</cp:revision>
  <cp:lastPrinted>2017-12-12T13:52:35Z</cp:lastPrinted>
  <dcterms:created xsi:type="dcterms:W3CDTF">2017-06-19T08:07:39Z</dcterms:created>
  <dcterms:modified xsi:type="dcterms:W3CDTF">2024-03-04T11:38:47Z</dcterms:modified>
</cp:coreProperties>
</file>